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78" r:id="rId7"/>
    <p:sldId id="261" r:id="rId8"/>
    <p:sldId id="262" r:id="rId9"/>
    <p:sldId id="275" r:id="rId10"/>
    <p:sldId id="276" r:id="rId11"/>
    <p:sldId id="277" r:id="rId12"/>
    <p:sldId id="281" r:id="rId13"/>
    <p:sldId id="272" r:id="rId14"/>
    <p:sldId id="263" r:id="rId15"/>
    <p:sldId id="264" r:id="rId16"/>
    <p:sldId id="265" r:id="rId17"/>
    <p:sldId id="269" r:id="rId18"/>
    <p:sldId id="266" r:id="rId19"/>
    <p:sldId id="267" r:id="rId20"/>
    <p:sldId id="268" r:id="rId21"/>
    <p:sldId id="273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13D7194-290E-473A-A66B-83D76C77DAED}" type="slidenum">
              <a:rPr lang="hr-HR">
                <a:solidFill>
                  <a:srgbClr val="000000"/>
                </a:solidFill>
              </a:rPr>
              <a:pPr/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0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Izazovi postavljanja granica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72" y="273393"/>
            <a:ext cx="1714500" cy="171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454" y="6063049"/>
            <a:ext cx="546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Jelena Vrsaljko, psihoterapeut, NLP trener</a:t>
            </a:r>
          </a:p>
          <a:p>
            <a:r>
              <a:rPr lang="hr-HR" dirty="0" smtClean="0"/>
              <a:t>Kristina Bačkonja, dipl. </a:t>
            </a:r>
            <a:r>
              <a:rPr lang="hr-HR" dirty="0"/>
              <a:t>p</a:t>
            </a:r>
            <a:r>
              <a:rPr lang="hr-HR" dirty="0" smtClean="0"/>
              <a:t>siholog, NLP trener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2062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Adolescencija je razdoblje sazrijevanja kroz koje se dijete priprema za odraslu dob.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19" y="1614126"/>
            <a:ext cx="3730770" cy="4396530"/>
          </a:xfrm>
        </p:spPr>
      </p:pic>
      <p:sp>
        <p:nvSpPr>
          <p:cNvPr id="5" name="TextBox 4"/>
          <p:cNvSpPr txBox="1"/>
          <p:nvPr/>
        </p:nvSpPr>
        <p:spPr>
          <a:xfrm>
            <a:off x="512064" y="6120384"/>
            <a:ext cx="101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http://www.poliklinika-djeca.hr/aktualno/teme/adolescencija-%E2%80%93-izazovi-odrastanja/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2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Trebaju im granice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83" y="2133600"/>
            <a:ext cx="5881139" cy="3913631"/>
          </a:xfrm>
        </p:spPr>
      </p:pic>
    </p:spTree>
    <p:extLst>
      <p:ext uri="{BB962C8B-B14F-4D97-AF65-F5344CB8AC3E}">
        <p14:creationId xmlns:p14="http://schemas.microsoft.com/office/powerpoint/2010/main" val="18525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događa ako granica nema, a zamjenjuje ih prezaštičivanje?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397" y="1930400"/>
            <a:ext cx="2590676" cy="3881437"/>
          </a:xfrm>
        </p:spPr>
      </p:pic>
      <p:sp>
        <p:nvSpPr>
          <p:cNvPr id="6" name="TextBox 5"/>
          <p:cNvSpPr txBox="1"/>
          <p:nvPr/>
        </p:nvSpPr>
        <p:spPr>
          <a:xfrm>
            <a:off x="522116" y="2372610"/>
            <a:ext cx="6442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Izostaje osjećaj sigurnosti;</a:t>
            </a:r>
          </a:p>
          <a:p>
            <a:r>
              <a:rPr lang="hr-HR" dirty="0" smtClean="0"/>
              <a:t>Dijete će kao odrasla osoba moguće imati problem s donošenjem odluka;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42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b="1" dirty="0" smtClean="0">
                <a:solidFill>
                  <a:srgbClr val="FF0000"/>
                </a:solidFill>
              </a:rPr>
              <a:t>Koliko odgovornosti, toliko slobode</a:t>
            </a:r>
            <a:endParaRPr lang="hr-H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94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995" y="561739"/>
            <a:ext cx="9160933" cy="160020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folHlink"/>
                </a:solidFill>
                <a:cs typeface="Arial" pitchFamily="34" charset="0"/>
              </a:rPr>
              <a:t>Kažnjavanje po modelu pet stepenica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672902" y="4261408"/>
            <a:ext cx="36734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dirty="0"/>
              <a:t>Davanje informacije</a:t>
            </a:r>
          </a:p>
        </p:txBody>
      </p:sp>
      <p:grpSp>
        <p:nvGrpSpPr>
          <p:cNvPr id="34843" name="Group 27"/>
          <p:cNvGrpSpPr>
            <a:grpSpLocks/>
          </p:cNvGrpSpPr>
          <p:nvPr/>
        </p:nvGrpSpPr>
        <p:grpSpPr bwMode="auto">
          <a:xfrm>
            <a:off x="2672902" y="2529445"/>
            <a:ext cx="2952750" cy="1731963"/>
            <a:chOff x="2064" y="1614"/>
            <a:chExt cx="1860" cy="1091"/>
          </a:xfrm>
        </p:grpSpPr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2064" y="2159"/>
              <a:ext cx="1580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r-HR" dirty="0" smtClean="0"/>
                <a:t>Upozorenje prije kazne</a:t>
              </a:r>
              <a:endParaRPr lang="hr-HR" dirty="0"/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2064" y="2432"/>
              <a:ext cx="1860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hr-HR" dirty="0"/>
                <a:t>Kritika ponašanja</a:t>
              </a: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2064" y="1614"/>
              <a:ext cx="81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r-HR" dirty="0"/>
                <a:t>Provođenje</a:t>
              </a: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2064" y="1887"/>
              <a:ext cx="1044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hr-HR" dirty="0"/>
                <a:t>Kažnjavanje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1587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8049" y="558085"/>
            <a:ext cx="8596668" cy="1320800"/>
          </a:xfrm>
        </p:spPr>
        <p:txBody>
          <a:bodyPr/>
          <a:lstStyle/>
          <a:p>
            <a:r>
              <a:rPr lang="hr-HR" sz="2800" b="1" dirty="0" smtClean="0">
                <a:solidFill>
                  <a:srgbClr val="FF0000"/>
                </a:solidFill>
                <a:cs typeface="Arial" pitchFamily="34" charset="0"/>
              </a:rPr>
              <a:t>1. Davanje </a:t>
            </a:r>
            <a:r>
              <a:rPr lang="hr-HR" sz="2800" b="1" dirty="0">
                <a:solidFill>
                  <a:srgbClr val="FF0000"/>
                </a:solidFill>
                <a:cs typeface="Arial" pitchFamily="34" charset="0"/>
              </a:rPr>
              <a:t>informacije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8049" y="1737217"/>
            <a:ext cx="8392314" cy="3384550"/>
          </a:xfrm>
        </p:spPr>
        <p:txBody>
          <a:bodyPr/>
          <a:lstStyle/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Obavještavamo dijete da je neko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ponašanje: opasno 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za njega ili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druge ili 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smatramo da nešto nije u redu (po našim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kriterijima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);</a:t>
            </a: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Kada to radiš možeš povrijediti nekoga/sebe; razbiti;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potrgati, smeta me kada…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hr-HR" sz="2800" dirty="0">
              <a:solidFill>
                <a:schemeClr val="folHlink"/>
              </a:solidFill>
            </a:endParaRPr>
          </a:p>
          <a:p>
            <a:endParaRPr lang="hr-HR" sz="2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91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030" y="319825"/>
            <a:ext cx="6870700" cy="97313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  <a:cs typeface="Arial" pitchFamily="34" charset="0"/>
              </a:rPr>
              <a:t>2. Kritika ponašanja</a:t>
            </a:r>
            <a:endParaRPr lang="hr-HR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4030" y="1189933"/>
            <a:ext cx="8454801" cy="5481324"/>
          </a:xfrm>
        </p:spPr>
        <p:txBody>
          <a:bodyPr>
            <a:normAutofit/>
          </a:bodyPr>
          <a:lstStyle/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Kritiziramo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ponašanje, nikada 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djetetovu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osobnost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Kritika je uvijek zahtjev za promjenu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ponašanja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Živcira me…</a:t>
            </a: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Ne sviđa mi se…</a:t>
            </a: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Ne volim kada…</a:t>
            </a: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Povrijediti ćeš se…</a:t>
            </a:r>
          </a:p>
          <a:p>
            <a:pPr>
              <a:lnSpc>
                <a:spcPct val="12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Povrijediti ćeš (nekoga)…</a:t>
            </a:r>
          </a:p>
          <a:p>
            <a:pPr>
              <a:lnSpc>
                <a:spcPct val="90000"/>
              </a:lnSpc>
            </a:pPr>
            <a:endParaRPr lang="hr-HR" sz="28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hr-HR" sz="28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54232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02" y="1629511"/>
            <a:ext cx="6664296" cy="3663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32498" y="3490173"/>
            <a:ext cx="1210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 smtClean="0">
                <a:solidFill>
                  <a:srgbClr val="FF0000"/>
                </a:solidFill>
              </a:rPr>
              <a:t>i...</a:t>
            </a:r>
            <a:endParaRPr lang="hr-H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4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5395" y="368301"/>
            <a:ext cx="6870700" cy="1044575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  <a:cs typeface="Arial" pitchFamily="34" charset="0"/>
              </a:rPr>
              <a:t>3. Upozorenje prije kazne</a:t>
            </a:r>
            <a:endParaRPr lang="hr-HR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4182" y="1554544"/>
            <a:ext cx="8544059" cy="4073525"/>
          </a:xfrm>
        </p:spPr>
        <p:txBody>
          <a:bodyPr/>
          <a:lstStyle/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Slijedi odmah nakon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kritike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Nije dobro ponavljati kritiku unedogled, jer usput često gubimo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živce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Kazna treba biti realna i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izvediva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Ako (nešto) ne prestaneš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raditi, tada 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____(kazna).</a:t>
            </a:r>
          </a:p>
          <a:p>
            <a:pPr>
              <a:buFontTx/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357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7036" y="523925"/>
            <a:ext cx="6870700" cy="900113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  <a:cs typeface="Arial" pitchFamily="34" charset="0"/>
              </a:rPr>
              <a:t>4. Kažnjavanje</a:t>
            </a:r>
            <a:endParaRPr lang="hr-HR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67036" y="1560379"/>
            <a:ext cx="7696200" cy="414496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r-HR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Primjereni </a:t>
            </a: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oblik kazne: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???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2780928"/>
            <a:ext cx="4538079" cy="307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5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Budi svoj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13" y="609600"/>
            <a:ext cx="1714500" cy="1714500"/>
          </a:xfrm>
        </p:spPr>
      </p:pic>
      <p:sp>
        <p:nvSpPr>
          <p:cNvPr id="5" name="TextBox 4"/>
          <p:cNvSpPr txBox="1"/>
          <p:nvPr/>
        </p:nvSpPr>
        <p:spPr>
          <a:xfrm>
            <a:off x="1133856" y="2572512"/>
            <a:ext cx="72939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Program učimo učiti</a:t>
            </a:r>
          </a:p>
          <a:p>
            <a:r>
              <a:rPr lang="hr-HR" sz="2800" dirty="0" smtClean="0"/>
              <a:t>Psihološko savjetovanje za mlade i roditelje</a:t>
            </a:r>
          </a:p>
          <a:p>
            <a:r>
              <a:rPr lang="hr-HR" sz="2800" dirty="0" smtClean="0"/>
              <a:t>Radionice i treninzi za odrasle</a:t>
            </a:r>
          </a:p>
          <a:p>
            <a:r>
              <a:rPr lang="hr-HR" sz="2800" dirty="0" smtClean="0"/>
              <a:t>Psihoterapija za odrasle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9941" y="500130"/>
            <a:ext cx="6870700" cy="97313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  <a:cs typeface="Arial" pitchFamily="34" charset="0"/>
              </a:rPr>
              <a:t>5. Provođenje</a:t>
            </a:r>
            <a:endParaRPr lang="hr-HR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9941" y="1899479"/>
            <a:ext cx="7696200" cy="4217987"/>
          </a:xfrm>
        </p:spPr>
        <p:txBody>
          <a:bodyPr/>
          <a:lstStyle/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Izrečenu kaznu treba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provesti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Bez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pomilovanja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Dosljednost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Na taj način uči da smo ozbiljni i slijedeći puta će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promisliti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28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hr-HR" sz="2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93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b="1" dirty="0" smtClean="0">
                <a:solidFill>
                  <a:srgbClr val="FF0000"/>
                </a:solidFill>
              </a:rPr>
              <a:t>Koliko odgovornosti, toliko slobode</a:t>
            </a:r>
            <a:endParaRPr lang="hr-H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7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dirty="0" smtClean="0"/>
              <a:t>Hvala na pažnji! </a:t>
            </a:r>
            <a:r>
              <a:rPr lang="hr-HR" sz="5400" b="1" dirty="0" smtClean="0">
                <a:sym typeface="Wingdings" panose="05000000000000000000" pitchFamily="2" charset="2"/>
              </a:rPr>
              <a:t></a:t>
            </a:r>
            <a:endParaRPr lang="hr-HR" sz="5400" b="1" dirty="0"/>
          </a:p>
        </p:txBody>
      </p:sp>
      <p:pic>
        <p:nvPicPr>
          <p:cNvPr id="3074" name="Picture 2" descr="Slikovni rezultat za thank you for liste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837" y="2317600"/>
            <a:ext cx="5427791" cy="407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0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73" y="262334"/>
            <a:ext cx="5904963" cy="59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34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1766" y="513010"/>
            <a:ext cx="6870700" cy="828675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folHlink"/>
                </a:solidFill>
                <a:cs typeface="Arial" pitchFamily="34" charset="0"/>
              </a:rPr>
              <a:t>Tradicionalan odgoj</a:t>
            </a:r>
          </a:p>
        </p:txBody>
      </p:sp>
      <p:pic>
        <p:nvPicPr>
          <p:cNvPr id="23557" name="Picture 5" descr="RetroSpa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8760" y="2089442"/>
            <a:ext cx="4176712" cy="3533775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283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0647" y="1258798"/>
            <a:ext cx="7696200" cy="3600450"/>
          </a:xfrm>
        </p:spPr>
        <p:txBody>
          <a:bodyPr>
            <a:normAutofit/>
          </a:bodyPr>
          <a:lstStyle/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Batina je iz raja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izašla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Dok odrasli govore djeca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šute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Djeca trebaju znati gdje im je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mjesto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Djeca moraju biti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pristojna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S hranom se ne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igra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+mj-lt"/>
                <a:cs typeface="Arial" pitchFamily="34" charset="0"/>
              </a:rPr>
              <a:t>Za stolom se ne </a:t>
            </a:r>
            <a:r>
              <a:rPr lang="hr-H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priča</a:t>
            </a:r>
            <a:endParaRPr lang="hr-HR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hr-HR" sz="2800" dirty="0">
              <a:solidFill>
                <a:schemeClr val="folHlink"/>
              </a:solidFill>
            </a:endParaRPr>
          </a:p>
          <a:p>
            <a:endParaRPr lang="hr-HR" dirty="0">
              <a:solidFill>
                <a:schemeClr val="folHlin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687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55" y="2160588"/>
            <a:ext cx="6906327" cy="3881437"/>
          </a:xfrm>
        </p:spPr>
      </p:pic>
      <p:sp>
        <p:nvSpPr>
          <p:cNvPr id="5" name="TextBox 4"/>
          <p:cNvSpPr txBox="1"/>
          <p:nvPr/>
        </p:nvSpPr>
        <p:spPr>
          <a:xfrm>
            <a:off x="515155" y="811368"/>
            <a:ext cx="8049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G</a:t>
            </a:r>
            <a:r>
              <a:rPr lang="hr-HR" dirty="0" smtClean="0"/>
              <a:t>odina 1960-ta, </a:t>
            </a:r>
            <a:r>
              <a:rPr lang="hr-HR" dirty="0"/>
              <a:t>OŠ Varšavska </a:t>
            </a:r>
            <a:r>
              <a:rPr lang="hr-HR" dirty="0" smtClean="0"/>
              <a:t>18, moj </a:t>
            </a:r>
            <a:r>
              <a:rPr lang="hr-HR" dirty="0"/>
              <a:t>razred </a:t>
            </a:r>
            <a:r>
              <a:rPr lang="hr-HR" dirty="0" smtClean="0"/>
              <a:t>4a. Učitelj </a:t>
            </a:r>
            <a:r>
              <a:rPr lang="hr-HR" dirty="0"/>
              <a:t>Andrija Šimić - strog. Kažnjavao nas je pljuskama po licu</a:t>
            </a:r>
            <a:r>
              <a:rPr lang="hr-HR" dirty="0" smtClean="0"/>
              <a:t>. Uz </a:t>
            </a:r>
            <a:r>
              <a:rPr lang="hr-HR" dirty="0"/>
              <a:t>znanje svih roditelja.</a:t>
            </a:r>
          </a:p>
        </p:txBody>
      </p:sp>
    </p:spTree>
    <p:extLst>
      <p:ext uri="{BB962C8B-B14F-4D97-AF65-F5344CB8AC3E}">
        <p14:creationId xmlns:p14="http://schemas.microsoft.com/office/powerpoint/2010/main" val="24585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62070" y="487252"/>
            <a:ext cx="6870700" cy="1044575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folHlink"/>
                </a:solidFill>
                <a:cs typeface="Arial" pitchFamily="34" charset="0"/>
              </a:rPr>
              <a:t>Demokratski odgoj</a:t>
            </a:r>
          </a:p>
        </p:txBody>
      </p:sp>
      <p:pic>
        <p:nvPicPr>
          <p:cNvPr id="28677" name="Picture 5" descr="child-screaming-at-par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14" y="1703351"/>
            <a:ext cx="2662411" cy="3993617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3033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2714" y="908051"/>
            <a:ext cx="9298260" cy="4861684"/>
          </a:xfrm>
        </p:spPr>
        <p:txBody>
          <a:bodyPr>
            <a:normAutofit/>
          </a:bodyPr>
          <a:lstStyle/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 ću učiniti da moje dijete bude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sretno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Djecu ne treba nikada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kažnjavati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 se rješava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razgovorom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Djeci se treba sve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objasniti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Moje dijete nikada neće biti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tužno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Djeca moraju sudjelovati u donošenju važnih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odluka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q"/>
            </a:pPr>
            <a:r>
              <a:rPr lang="hr-H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Djeca sama znaju što im </a:t>
            </a:r>
            <a:r>
              <a:rPr lang="hr-H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treba</a:t>
            </a:r>
            <a:endParaRPr lang="hr-H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hr-HR" sz="28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2800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 je u balansu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947" y="2160588"/>
            <a:ext cx="5412144" cy="3881437"/>
          </a:xfrm>
        </p:spPr>
      </p:pic>
      <p:sp>
        <p:nvSpPr>
          <p:cNvPr id="3" name="Oval 2"/>
          <p:cNvSpPr/>
          <p:nvPr/>
        </p:nvSpPr>
        <p:spPr>
          <a:xfrm>
            <a:off x="6870357" y="2660820"/>
            <a:ext cx="1997675" cy="881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Uvažavanje djeteta</a:t>
            </a:r>
            <a:endParaRPr lang="hr-HR" dirty="0"/>
          </a:p>
        </p:txBody>
      </p:sp>
      <p:sp>
        <p:nvSpPr>
          <p:cNvPr id="5" name="Oval 4"/>
          <p:cNvSpPr/>
          <p:nvPr/>
        </p:nvSpPr>
        <p:spPr>
          <a:xfrm>
            <a:off x="474098" y="2658976"/>
            <a:ext cx="2170248" cy="881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Postavljanje granica</a:t>
            </a:r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474098" y="3837479"/>
            <a:ext cx="2096107" cy="990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Poštivanje</a:t>
            </a:r>
          </a:p>
          <a:p>
            <a:pPr algn="ctr"/>
            <a:r>
              <a:rPr lang="hr-HR" dirty="0"/>
              <a:t>p</a:t>
            </a:r>
            <a:r>
              <a:rPr lang="hr-HR" dirty="0" smtClean="0"/>
              <a:t>ravila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6973329" y="3945493"/>
            <a:ext cx="1894703" cy="881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Razgovor, toplina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25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617</TotalTime>
  <Words>388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3</vt:lpstr>
      <vt:lpstr>Facet</vt:lpstr>
      <vt:lpstr>Izazovi postavljanja granica</vt:lpstr>
      <vt:lpstr>Budi svoj</vt:lpstr>
      <vt:lpstr>PowerPoint Presentation</vt:lpstr>
      <vt:lpstr>Tradicionalan odgoj</vt:lpstr>
      <vt:lpstr>PowerPoint Presentation</vt:lpstr>
      <vt:lpstr>PowerPoint Presentation</vt:lpstr>
      <vt:lpstr>Demokratski odgoj</vt:lpstr>
      <vt:lpstr>PowerPoint Presentation</vt:lpstr>
      <vt:lpstr>Odgovor je u balansu</vt:lpstr>
      <vt:lpstr>Adolescencija je razdoblje sazrijevanja kroz koje se dijete priprema za odraslu dob. </vt:lpstr>
      <vt:lpstr>Trebaju im granice</vt:lpstr>
      <vt:lpstr>Što se događa ako granica nema, a zamjenjuje ih prezaštičivanje?</vt:lpstr>
      <vt:lpstr>PowerPoint Presentation</vt:lpstr>
      <vt:lpstr>Kažnjavanje po modelu pet stepenica</vt:lpstr>
      <vt:lpstr>1. Davanje informacije </vt:lpstr>
      <vt:lpstr>2. Kritika ponašanja</vt:lpstr>
      <vt:lpstr>PowerPoint Presentation</vt:lpstr>
      <vt:lpstr>3. Upozorenje prije kazne</vt:lpstr>
      <vt:lpstr>4. Kažnjavanje</vt:lpstr>
      <vt:lpstr>5. Provođenje</vt:lpstr>
      <vt:lpstr>PowerPoint Presentation</vt:lpstr>
      <vt:lpstr>Hvala na pažnji!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Odgoj bez prijetnji i ucjena</dc:title>
  <dc:creator>INTEL</dc:creator>
  <cp:lastModifiedBy>INTEL</cp:lastModifiedBy>
  <cp:revision>27</cp:revision>
  <dcterms:created xsi:type="dcterms:W3CDTF">2016-12-01T13:16:22Z</dcterms:created>
  <dcterms:modified xsi:type="dcterms:W3CDTF">2017-03-01T13:42:33Z</dcterms:modified>
</cp:coreProperties>
</file>